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896236"/>
            <a:ext cx="10494060" cy="398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jal3009/IBM-Data-Science-Professional-Certificate/blob/main/Applied%20Data%20Science%20Capstone/week%201/labs-jupyter-spacex-Data%20wrangling%20solution.ipynb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sejal3009/IBM-Data-Science-Professional-Certificate/blob/main/Applied%20Data%20Science%20Capstone/week%201/jupyter-labs-spacex-data-collection-api-solution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sejal3009/IBM-Data-Science-Professional-Certificate/blob/main/Applied%20Data%20Science%20Capstone/week%201/jupyter-labs-webscraping%20soluti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25376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SEJAL SUDHIR PATHAK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01-08-2022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408920" cy="2553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processed</a:t>
            </a:r>
            <a:endParaRPr sz="2200">
              <a:latin typeface="Microsoft Sans Serif"/>
              <a:cs typeface="Microsoft Sans Serif"/>
            </a:endParaRPr>
          </a:p>
          <a:p>
            <a:pPr marL="617220" lvl="1" indent="-168275">
              <a:lnSpc>
                <a:spcPct val="100000"/>
              </a:lnSpc>
              <a:spcBef>
                <a:spcPts val="15"/>
              </a:spcBef>
              <a:buChar char="•"/>
              <a:tabLst>
                <a:tab pos="617855" algn="l"/>
              </a:tabLst>
            </a:pP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Explored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 to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determine</a:t>
            </a:r>
            <a:r>
              <a:rPr sz="1800" spc="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label </a:t>
            </a:r>
            <a:r>
              <a:rPr sz="1800" spc="-15" dirty="0">
                <a:solidFill>
                  <a:srgbClr val="3A3838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 training</a:t>
            </a:r>
            <a:r>
              <a:rPr sz="1800" spc="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supervised</a:t>
            </a:r>
            <a:r>
              <a:rPr sz="1800" spc="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models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Calculated</a:t>
            </a:r>
            <a:r>
              <a:rPr sz="1800" spc="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number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launches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 each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site,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orbit,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mission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outcome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per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orbit</a:t>
            </a:r>
            <a:r>
              <a:rPr sz="1800" spc="4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A3838"/>
              </a:buClr>
              <a:buFont typeface="Calibri"/>
              <a:buChar char="-"/>
            </a:pPr>
            <a:endParaRPr sz="2400">
              <a:latin typeface="Calibri"/>
              <a:cs typeface="Calibri"/>
            </a:endParaRPr>
          </a:p>
          <a:p>
            <a:pPr marL="650875" lvl="1" indent="-168275">
              <a:lnSpc>
                <a:spcPct val="100000"/>
              </a:lnSpc>
              <a:buChar char="•"/>
              <a:tabLst>
                <a:tab pos="651510" algn="l"/>
              </a:tabLst>
            </a:pP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Encode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landing</a:t>
            </a:r>
            <a:r>
              <a:rPr sz="1800" spc="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outcome</a:t>
            </a:r>
            <a:r>
              <a:rPr sz="1800" spc="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from 'Outcome'</a:t>
            </a:r>
            <a:r>
              <a:rPr sz="1800" spc="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column,</a:t>
            </a:r>
            <a:r>
              <a:rPr sz="1800" spc="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Calibri"/>
                <a:cs typeface="Calibri"/>
              </a:rPr>
              <a:t>booster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land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successfully class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=1,</a:t>
            </a:r>
            <a:r>
              <a:rPr sz="1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Calibri"/>
                <a:cs typeface="Calibri"/>
              </a:rPr>
              <a:t>otherwise</a:t>
            </a:r>
            <a:r>
              <a:rPr sz="1800" spc="1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838"/>
                </a:solidFill>
                <a:latin typeface="Calibri"/>
                <a:cs typeface="Calibri"/>
              </a:rPr>
              <a:t>0.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4611623"/>
            <a:ext cx="6112763" cy="894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5776600"/>
            <a:ext cx="7997190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  <a:tabLst>
                <a:tab pos="2406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Gi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Hub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ebooks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10</a:t>
            </a:fld>
            <a:endParaRPr spc="70" dirty="0"/>
          </a:p>
        </p:txBody>
      </p:sp>
      <p:sp>
        <p:nvSpPr>
          <p:cNvPr id="7" name="object 7"/>
          <p:cNvSpPr txBox="1"/>
          <p:nvPr/>
        </p:nvSpPr>
        <p:spPr>
          <a:xfrm>
            <a:off x="1066800" y="5950272"/>
            <a:ext cx="10556240" cy="121700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en-IN" sz="1400" dirty="0">
                <a:latin typeface="Microsoft Sans Serif"/>
                <a:cs typeface="Microsoft Sans Serif"/>
                <a:hlinkClick r:id="rId3"/>
              </a:rPr>
              <a:t>https://github.com/sejal3009/IBM-Data-Science-Professional-Certificate/blob/main/Applied%20Data%20Science%20Capstone/week%201/labs-jupyter-spacex-Data%20wrangling%20solution.ipynb</a:t>
            </a:r>
            <a:endParaRPr lang="en-IN" sz="14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6425" cy="385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those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9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</a:pP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 marL="469900" marR="5080" indent="-457834">
              <a:lnSpc>
                <a:spcPct val="100000"/>
              </a:lnSpc>
              <a:spcBef>
                <a:spcPts val="1410"/>
              </a:spcBef>
              <a:buAutoNum type="arabicPeriod" startAt="2"/>
              <a:tabLst>
                <a:tab pos="469265" algn="l"/>
                <a:tab pos="470534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2.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Chart: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endParaRPr sz="19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spcBef>
                <a:spcPts val="1400"/>
              </a:spcBef>
              <a:buAutoNum type="arabicPeriod" startAt="2"/>
              <a:tabLst>
                <a:tab pos="469265" algn="l"/>
                <a:tab pos="470534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3.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endParaRPr sz="19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881554"/>
            <a:ext cx="885380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lang="en-IN" sz="19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https://github.com/sejal3009/IBM-Data-Science-Professional-Certificate/blob/main/Applied%20Data%20Science%20Capstone/week%202/jupyter-labs-eda-dataviz%20soluion.ipynb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11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14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735069"/>
            <a:ext cx="10377170" cy="33566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bullet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endParaRPr sz="22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35"/>
              </a:spcBef>
              <a:buChar char="•"/>
              <a:tabLst>
                <a:tab pos="34925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495"/>
              </a:spcBef>
              <a:buChar char="•"/>
              <a:tabLst>
                <a:tab pos="349250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05"/>
              </a:spcBef>
              <a:buChar char="•"/>
              <a:tabLst>
                <a:tab pos="34925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00"/>
              </a:spcBef>
              <a:buChar char="•"/>
              <a:tabLst>
                <a:tab pos="349250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495"/>
              </a:spcBef>
              <a:buChar char="•"/>
              <a:tabLst>
                <a:tab pos="34925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05"/>
              </a:spcBef>
              <a:buChar char="•"/>
              <a:tabLst>
                <a:tab pos="34925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~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05"/>
              </a:spcBef>
              <a:buChar char="•"/>
              <a:tabLst>
                <a:tab pos="34925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490"/>
              </a:spcBef>
              <a:buChar char="•"/>
              <a:tabLst>
                <a:tab pos="34925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700">
              <a:latin typeface="Microsoft Sans Serif"/>
              <a:cs typeface="Microsoft Sans Serif"/>
            </a:endParaRPr>
          </a:p>
          <a:p>
            <a:pPr marL="348615" lvl="1" indent="-141605">
              <a:lnSpc>
                <a:spcPct val="100000"/>
              </a:lnSpc>
              <a:spcBef>
                <a:spcPts val="505"/>
              </a:spcBef>
              <a:buChar char="•"/>
              <a:tabLst>
                <a:tab pos="34925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181600"/>
            <a:ext cx="9023350" cy="144719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en-IN" sz="19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https://github.com/sejal3009/IBM-Data-Science-Professional-Certificate/blob/main/Applied%20Data%20Science%20Capstone/week%202/jupyter-labs-eda-sql-coursera_sqllite%20(1).ipynb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1664"/>
            <a:ext cx="10219055" cy="4595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why.</a:t>
            </a:r>
            <a:endParaRPr sz="2200" dirty="0">
              <a:latin typeface="Microsoft Sans Serif"/>
              <a:cs typeface="Microsoft Sans Serif"/>
            </a:endParaRPr>
          </a:p>
          <a:p>
            <a:pPr marL="285750">
              <a:lnSpc>
                <a:spcPct val="100000"/>
              </a:lnSpc>
              <a:spcBef>
                <a:spcPts val="143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 dirty="0">
              <a:latin typeface="Microsoft Sans Serif"/>
              <a:cs typeface="Microsoft Sans Serif"/>
            </a:endParaRPr>
          </a:p>
          <a:p>
            <a:pPr marL="285750">
              <a:lnSpc>
                <a:spcPct val="100000"/>
              </a:lnSpc>
              <a:spcBef>
                <a:spcPts val="163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1800" dirty="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800" dirty="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800" dirty="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800" dirty="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73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lang="en-IN" sz="1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https://github.com/sejal3009/IBM-Data-Science-Professional-Certificate/blob/main/Applied%20Data%20Science%20Capstone/week%203/lab_jupyter_launch_site_location%20solution.ipynb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3306"/>
            <a:ext cx="9987915" cy="42851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694055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plots/graphs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why.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1700" dirty="0">
              <a:latin typeface="Microsoft Sans Serif"/>
              <a:cs typeface="Microsoft Sans Serif"/>
            </a:endParaRPr>
          </a:p>
          <a:p>
            <a:pPr marL="12700" marR="516255">
              <a:lnSpc>
                <a:spcPts val="1839"/>
              </a:lnSpc>
              <a:spcBef>
                <a:spcPts val="1420"/>
              </a:spcBef>
              <a:buAutoNum type="arabicPeriod"/>
              <a:tabLst>
                <a:tab pos="256540" algn="l"/>
              </a:tabLst>
            </a:pP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 dirty="0">
              <a:latin typeface="Microsoft Sans Serif"/>
              <a:cs typeface="Microsoft Sans Serif"/>
            </a:endParaRPr>
          </a:p>
          <a:p>
            <a:pPr marL="255904" indent="-243840">
              <a:lnSpc>
                <a:spcPts val="1700"/>
              </a:lnSpc>
              <a:buAutoNum type="arabicPeriod"/>
              <a:tabLst>
                <a:tab pos="25654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700" dirty="0">
              <a:latin typeface="Microsoft Sans Serif"/>
              <a:cs typeface="Microsoft Sans Serif"/>
            </a:endParaRPr>
          </a:p>
          <a:p>
            <a:pPr marL="12700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 dirty="0">
              <a:latin typeface="Microsoft Sans Serif"/>
              <a:cs typeface="Microsoft Sans Serif"/>
            </a:endParaRPr>
          </a:p>
          <a:p>
            <a:pPr marL="255904" indent="-243840">
              <a:lnSpc>
                <a:spcPts val="1835"/>
              </a:lnSpc>
              <a:buAutoNum type="arabicPeriod" startAt="3"/>
              <a:tabLst>
                <a:tab pos="25654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 dirty="0">
              <a:latin typeface="Microsoft Sans Serif"/>
              <a:cs typeface="Microsoft Sans Serif"/>
            </a:endParaRPr>
          </a:p>
          <a:p>
            <a:pPr marL="255904" indent="-243840">
              <a:lnSpc>
                <a:spcPts val="1835"/>
              </a:lnSpc>
              <a:buAutoNum type="arabicPeriod" startAt="3"/>
              <a:tabLst>
                <a:tab pos="25654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700" dirty="0">
              <a:latin typeface="Microsoft Sans Serif"/>
              <a:cs typeface="Microsoft Sans Serif"/>
            </a:endParaRPr>
          </a:p>
          <a:p>
            <a:pPr marL="12700">
              <a:lnSpc>
                <a:spcPts val="1939"/>
              </a:lnSpc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ur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plet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lang="en-IN"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https://github.com/sejal3009/IBM-Data-Science-Professional-Certificate/blob/main/Applied%20Data%20Science%20Capstone/week%203/spacex_dash_app.py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55" dirty="0"/>
              <a:t>Plotly</a:t>
            </a:r>
            <a:r>
              <a:rPr spc="140" dirty="0"/>
              <a:t> </a:t>
            </a:r>
            <a:r>
              <a:rPr spc="-180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33524"/>
            <a:ext cx="10333355" cy="236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0548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Summarize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2200">
              <a:latin typeface="Microsoft Sans Serif"/>
              <a:cs typeface="Microsoft Sans Serif"/>
            </a:endParaRPr>
          </a:p>
          <a:p>
            <a:pPr marL="12700" marR="623570">
              <a:lnSpc>
                <a:spcPct val="100000"/>
              </a:lnSpc>
              <a:spcBef>
                <a:spcPts val="1410"/>
              </a:spcBef>
            </a:pPr>
            <a:r>
              <a:rPr sz="21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1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1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1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1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1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1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21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 </a:t>
            </a:r>
            <a:r>
              <a:rPr sz="2100" spc="-5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1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1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077714"/>
            <a:ext cx="9444990" cy="1135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9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lab: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https://github.com/sejal3009/IBM-Data-Science-Professional-Certificate/blob/main/Applied%20Data%20Science%20Capstone/week%204/SpaceX_Machine%20Learning%20Prediction_Part_5%20solution.ipynb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Predictive</a:t>
            </a:r>
            <a:r>
              <a:rPr spc="150" dirty="0"/>
              <a:t> </a:t>
            </a:r>
            <a:r>
              <a:rPr spc="-130" dirty="0"/>
              <a:t>Analysis</a:t>
            </a:r>
            <a:r>
              <a:rPr spc="155" dirty="0"/>
              <a:t> </a:t>
            </a:r>
            <a:r>
              <a:rPr spc="-125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3936491"/>
            <a:ext cx="11143488" cy="647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01692"/>
            <a:ext cx="10170795" cy="276415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900">
              <a:latin typeface="Microsoft Sans Serif"/>
              <a:cs typeface="Microsoft Sans Serif"/>
            </a:endParaRPr>
          </a:p>
          <a:p>
            <a:pPr marL="12700" marR="269240">
              <a:lnSpc>
                <a:spcPct val="80000"/>
              </a:lnSpc>
              <a:spcBef>
                <a:spcPts val="1420"/>
              </a:spcBef>
              <a:buChar char="-"/>
              <a:tabLst>
                <a:tab pos="133350" algn="l"/>
              </a:tabLst>
            </a:pP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1st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5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5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5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(Space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NASA),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1st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500" spc="-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500">
              <a:latin typeface="Microsoft Sans Serif"/>
              <a:cs typeface="Microsoft Sans Serif"/>
            </a:endParaRPr>
          </a:p>
          <a:p>
            <a:pPr marL="128270" indent="-116205">
              <a:lnSpc>
                <a:spcPts val="1260"/>
              </a:lnSpc>
              <a:buChar char="-"/>
              <a:tabLst>
                <a:tab pos="128905" algn="l"/>
              </a:tabLst>
            </a:pP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5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500">
              <a:latin typeface="Microsoft Sans Serif"/>
              <a:cs typeface="Microsoft Sans Serif"/>
            </a:endParaRPr>
          </a:p>
          <a:p>
            <a:pPr marL="12700" marR="5080">
              <a:lnSpc>
                <a:spcPct val="80000"/>
              </a:lnSpc>
              <a:spcBef>
                <a:spcPts val="180"/>
              </a:spcBef>
              <a:buChar char="-"/>
              <a:tabLst>
                <a:tab pos="128905" algn="l"/>
              </a:tabLst>
            </a:pP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5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B1015.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500" spc="-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ts val="1620"/>
              </a:lnSpc>
              <a:spcBef>
                <a:spcPts val="1060"/>
              </a:spcBef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5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5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500">
              <a:latin typeface="Microsoft Sans Serif"/>
              <a:cs typeface="Microsoft Sans Serif"/>
            </a:endParaRPr>
          </a:p>
          <a:p>
            <a:pPr marL="12700">
              <a:lnSpc>
                <a:spcPts val="1620"/>
              </a:lnSpc>
            </a:pP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15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15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5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15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470956"/>
            <a:ext cx="28975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893104"/>
            <a:ext cx="6112510" cy="43688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1440"/>
              </a:lnSpc>
              <a:spcBef>
                <a:spcPts val="445"/>
              </a:spcBef>
              <a:tabLst>
                <a:tab pos="240665" algn="l"/>
              </a:tabLst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-	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5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5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 </a:t>
            </a:r>
            <a:r>
              <a:rPr sz="1500" spc="-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5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5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5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2819" y="5893104"/>
            <a:ext cx="1517015" cy="45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5"/>
              </a:lnSpc>
              <a:spcBef>
                <a:spcPts val="100"/>
              </a:spcBef>
            </a:pP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500">
              <a:latin typeface="Microsoft Sans Serif"/>
              <a:cs typeface="Microsoft Sans Serif"/>
            </a:endParaRPr>
          </a:p>
          <a:p>
            <a:pPr marL="1259205">
              <a:lnSpc>
                <a:spcPts val="175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8995" y="4611622"/>
            <a:ext cx="2951988" cy="21244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216" y="4011167"/>
            <a:ext cx="2214372" cy="14264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1628" y="4011167"/>
            <a:ext cx="2375916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833" y="1347978"/>
            <a:ext cx="6518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833" y="4335526"/>
            <a:ext cx="10166985" cy="154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  <a:p>
            <a:pPr marL="157480" indent="-144780">
              <a:lnSpc>
                <a:spcPct val="100000"/>
              </a:lnSpc>
              <a:spcBef>
                <a:spcPts val="1430"/>
              </a:spcBef>
              <a:buChar char="-"/>
              <a:tabLst>
                <a:tab pos="15748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18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1800">
              <a:latin typeface="Microsoft Sans Serif"/>
              <a:cs typeface="Microsoft Sans Serif"/>
            </a:endParaRPr>
          </a:p>
          <a:p>
            <a:pPr marL="157480" indent="-144780">
              <a:lnSpc>
                <a:spcPct val="100000"/>
              </a:lnSpc>
              <a:spcBef>
                <a:spcPts val="1395"/>
              </a:spcBef>
              <a:buChar char="-"/>
              <a:tabLst>
                <a:tab pos="15748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47" y="1754123"/>
            <a:ext cx="11111484" cy="23835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18</a:t>
            </a:fld>
            <a:endParaRPr spc="7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00073"/>
            <a:ext cx="5751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579365"/>
            <a:ext cx="995045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-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0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" y="2086355"/>
            <a:ext cx="11414760" cy="23835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40002"/>
            <a:ext cx="389445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655" y="2668523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6177" y="1540002"/>
            <a:ext cx="5523865" cy="2799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ranking: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HEO;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SSO;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0694" y="1425066"/>
            <a:ext cx="5899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694" y="4069841"/>
            <a:ext cx="9702800" cy="179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15"/>
              </a:spcBef>
              <a:buChar char="-"/>
              <a:tabLst>
                <a:tab pos="240665" algn="l"/>
                <a:tab pos="241300" algn="l"/>
              </a:tabLst>
            </a:pP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85"/>
              </a:spcBef>
              <a:buChar char="-"/>
              <a:tabLst>
                <a:tab pos="240665" algn="l"/>
                <a:tab pos="241300" algn="l"/>
              </a:tabLst>
            </a:pP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</a:t>
            </a:r>
            <a:endParaRPr sz="17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ts val="1839"/>
              </a:lnSpc>
              <a:spcBef>
                <a:spcPts val="1430"/>
              </a:spcBef>
              <a:buChar char="-"/>
              <a:tabLst>
                <a:tab pos="240665" algn="l"/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0694" y="5994908"/>
            <a:ext cx="62636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-	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1822704"/>
            <a:ext cx="11439144" cy="22646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1006" y="1540002"/>
            <a:ext cx="5688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1006" y="4527550"/>
            <a:ext cx="7101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006" y="5044185"/>
            <a:ext cx="6976745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-"/>
              <a:tabLst>
                <a:tab pos="241300" algn="l"/>
                <a:tab pos="2419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  <a:tab pos="241935" algn="l"/>
              </a:tabLst>
            </a:pP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241300" algn="l"/>
                <a:tab pos="2419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nc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6" y="1920239"/>
            <a:ext cx="11428476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86508"/>
            <a:ext cx="33966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254" dirty="0"/>
              <a:t>Success</a:t>
            </a:r>
            <a:r>
              <a:rPr spc="160" dirty="0"/>
              <a:t> </a:t>
            </a:r>
            <a:r>
              <a:rPr spc="-155" dirty="0"/>
              <a:t>Yearly</a:t>
            </a:r>
            <a:r>
              <a:rPr spc="120" dirty="0"/>
              <a:t> </a:t>
            </a:r>
            <a:r>
              <a:rPr spc="-13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628900"/>
            <a:ext cx="3931920" cy="27691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03341" y="1768220"/>
            <a:ext cx="5425440" cy="315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9022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explanations</a:t>
            </a:r>
            <a:endParaRPr sz="2200">
              <a:latin typeface="Microsoft Sans Serif"/>
              <a:cs typeface="Microsoft Sans Serif"/>
            </a:endParaRPr>
          </a:p>
          <a:p>
            <a:pPr marL="241300" marR="511175" indent="-228600">
              <a:lnSpc>
                <a:spcPct val="100000"/>
              </a:lnSpc>
              <a:spcBef>
                <a:spcPts val="143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marR="245110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23</a:t>
            </a:fld>
            <a:endParaRPr spc="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519" y="1659077"/>
            <a:ext cx="375285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endParaRPr sz="2200">
              <a:latin typeface="Microsoft Sans Serif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5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2503932"/>
            <a:ext cx="3293364" cy="18501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61405" y="1596390"/>
            <a:ext cx="5436235" cy="225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838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1800">
              <a:latin typeface="Microsoft Sans Serif"/>
              <a:cs typeface="Microsoft Sans Serif"/>
            </a:endParaRPr>
          </a:p>
          <a:p>
            <a:pPr marL="384175" lvl="1" indent="-143510">
              <a:lnSpc>
                <a:spcPts val="2155"/>
              </a:lnSpc>
              <a:spcBef>
                <a:spcPts val="15"/>
              </a:spcBef>
              <a:buFont typeface="Arial MT"/>
              <a:buChar char="•"/>
              <a:tabLst>
                <a:tab pos="384810" algn="l"/>
              </a:tabLst>
            </a:pP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ts val="2155"/>
              </a:lnSpc>
            </a:pP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1800">
              <a:latin typeface="Microsoft Sans Serif"/>
              <a:cs typeface="Microsoft Sans Serif"/>
            </a:endParaRPr>
          </a:p>
          <a:p>
            <a:pPr marL="384175" lvl="1" indent="-14351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384810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O.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24</a:t>
            </a:fld>
            <a:endParaRPr spc="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091455"/>
            <a:ext cx="6823075" cy="10521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9" dirty="0"/>
              <a:t>Names</a:t>
            </a:r>
            <a:r>
              <a:rPr spc="140" dirty="0"/>
              <a:t> </a:t>
            </a:r>
            <a:r>
              <a:rPr spc="-95" dirty="0"/>
              <a:t>Begin</a:t>
            </a:r>
            <a:r>
              <a:rPr spc="12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568" y="2116835"/>
            <a:ext cx="10067544" cy="41102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18717"/>
            <a:ext cx="721233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05" dirty="0"/>
              <a:t> </a:t>
            </a:r>
            <a:r>
              <a:rPr spc="-145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968496"/>
            <a:ext cx="8135111" cy="2057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3843"/>
            <a:ext cx="8736965" cy="10521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5" dirty="0"/>
              <a:t>Payload</a:t>
            </a:r>
            <a:r>
              <a:rPr spc="150" dirty="0"/>
              <a:t> </a:t>
            </a:r>
            <a:r>
              <a:rPr spc="-229" dirty="0"/>
              <a:t>Mass</a:t>
            </a:r>
            <a:r>
              <a:rPr spc="130" dirty="0"/>
              <a:t> </a:t>
            </a:r>
            <a:r>
              <a:rPr spc="-70" dirty="0"/>
              <a:t>by</a:t>
            </a:r>
            <a:r>
              <a:rPr spc="135" dirty="0"/>
              <a:t> </a:t>
            </a:r>
            <a:r>
              <a:rPr spc="-65" dirty="0"/>
              <a:t>F9</a:t>
            </a:r>
            <a:r>
              <a:rPr spc="130" dirty="0"/>
              <a:t> </a:t>
            </a:r>
            <a:r>
              <a:rPr spc="1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3851147"/>
            <a:ext cx="8479536" cy="20482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3843"/>
            <a:ext cx="8495030" cy="10521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40" dirty="0"/>
              <a:t> </a:t>
            </a:r>
            <a:r>
              <a:rPr spc="-120" dirty="0"/>
              <a:t>Ground</a:t>
            </a:r>
            <a:r>
              <a:rPr spc="13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3198876"/>
            <a:ext cx="8973312" cy="2458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52610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1" y="3250692"/>
            <a:ext cx="11177016" cy="27752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0022"/>
            <a:ext cx="10257790" cy="464312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1091565" lvl="1" indent="-165100">
              <a:lnSpc>
                <a:spcPct val="100000"/>
              </a:lnSpc>
              <a:spcBef>
                <a:spcPts val="1150"/>
              </a:spcBef>
              <a:buChar char="•"/>
              <a:tabLst>
                <a:tab pos="1092200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2000">
              <a:latin typeface="Microsoft Sans Serif"/>
              <a:cs typeface="Microsoft Sans Serif"/>
            </a:endParaRPr>
          </a:p>
          <a:p>
            <a:pPr marL="1092200" lvl="1" indent="-165735">
              <a:lnSpc>
                <a:spcPts val="2280"/>
              </a:lnSpc>
              <a:spcBef>
                <a:spcPts val="1165"/>
              </a:spcBef>
              <a:buChar char="•"/>
              <a:tabLst>
                <a:tab pos="109283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ts val="2280"/>
              </a:lnSpc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2000">
              <a:latin typeface="Microsoft Sans Serif"/>
              <a:cs typeface="Microsoft Sans Serif"/>
            </a:endParaRPr>
          </a:p>
          <a:p>
            <a:pPr marL="1091565" lvl="1" indent="-165100">
              <a:lnSpc>
                <a:spcPct val="100000"/>
              </a:lnSpc>
              <a:spcBef>
                <a:spcPts val="1165"/>
              </a:spcBef>
              <a:buChar char="•"/>
              <a:tabLst>
                <a:tab pos="10922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1091565" lvl="1" indent="-165100">
              <a:lnSpc>
                <a:spcPct val="100000"/>
              </a:lnSpc>
              <a:spcBef>
                <a:spcPts val="1165"/>
              </a:spcBef>
              <a:buChar char="•"/>
              <a:tabLst>
                <a:tab pos="10922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2000">
              <a:latin typeface="Microsoft Sans Serif"/>
              <a:cs typeface="Microsoft Sans Serif"/>
            </a:endParaRPr>
          </a:p>
          <a:p>
            <a:pPr marL="1091565" lvl="1" indent="-165100">
              <a:lnSpc>
                <a:spcPct val="100000"/>
              </a:lnSpc>
              <a:spcBef>
                <a:spcPts val="1150"/>
              </a:spcBef>
              <a:buChar char="•"/>
              <a:tabLst>
                <a:tab pos="109220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2000">
              <a:latin typeface="Microsoft Sans Serif"/>
              <a:cs typeface="Microsoft Sans Serif"/>
            </a:endParaRPr>
          </a:p>
          <a:p>
            <a:pPr marL="1092200" lvl="1" indent="-165735">
              <a:lnSpc>
                <a:spcPts val="2280"/>
              </a:lnSpc>
              <a:spcBef>
                <a:spcPts val="1165"/>
              </a:spcBef>
              <a:buChar char="•"/>
              <a:tabLst>
                <a:tab pos="10928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3843"/>
            <a:ext cx="8544560" cy="10521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40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75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50" dirty="0"/>
              <a:t> </a:t>
            </a:r>
            <a:r>
              <a:rPr sz="3100" spc="-85" dirty="0"/>
              <a:t>Mission</a:t>
            </a:r>
            <a:r>
              <a:rPr sz="3100" spc="17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2" y="2927604"/>
            <a:ext cx="9325356" cy="28483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862" y="1361312"/>
            <a:ext cx="9446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40" dirty="0"/>
              <a:t> </a:t>
            </a:r>
            <a:r>
              <a:rPr spc="-125" dirty="0"/>
              <a:t>Carried</a:t>
            </a:r>
            <a:r>
              <a:rPr spc="150" dirty="0"/>
              <a:t> </a:t>
            </a:r>
            <a:r>
              <a:rPr spc="-160" dirty="0"/>
              <a:t>Maximum</a:t>
            </a:r>
            <a:r>
              <a:rPr spc="155" dirty="0"/>
              <a:t> </a:t>
            </a:r>
            <a:r>
              <a:rPr spc="-14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47" y="1859279"/>
            <a:ext cx="9564624" cy="41864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588375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2015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7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" y="3537203"/>
            <a:ext cx="11234928" cy="22387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75689"/>
            <a:ext cx="93345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5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72" y="2540507"/>
            <a:ext cx="11268456" cy="3779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5628" y="1891664"/>
            <a:ext cx="4826635" cy="294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generated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proper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global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2200">
              <a:latin typeface="Microsoft Sans Serif"/>
              <a:cs typeface="Microsoft Sans Serif"/>
            </a:endParaRPr>
          </a:p>
          <a:p>
            <a:pPr marL="241300" marR="118110" indent="-228600">
              <a:lnSpc>
                <a:spcPct val="100000"/>
              </a:lnSpc>
              <a:spcBef>
                <a:spcPts val="142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circle,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popup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highlight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location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har char="-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 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coast.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774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50" dirty="0"/>
              <a:t> </a:t>
            </a:r>
            <a:r>
              <a:rPr spc="-100" dirty="0"/>
              <a:t>Falcon9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40" dirty="0"/>
              <a:t> </a:t>
            </a:r>
            <a:r>
              <a:rPr spc="-140" dirty="0"/>
              <a:t>Map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" y="1799844"/>
            <a:ext cx="5410200" cy="32583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5013782"/>
            <a:ext cx="9486900" cy="1178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endParaRPr sz="1900">
              <a:latin typeface="Microsoft Sans Serif"/>
              <a:cs typeface="Microsoft Sans Serif"/>
            </a:endParaRPr>
          </a:p>
          <a:p>
            <a:pPr marL="114300" indent="-102235">
              <a:lnSpc>
                <a:spcPct val="100000"/>
              </a:lnSpc>
              <a:spcBef>
                <a:spcPts val="1245"/>
              </a:spcBef>
              <a:buChar char="-"/>
              <a:tabLst>
                <a:tab pos="114935" algn="l"/>
              </a:tabLst>
            </a:pP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US map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with</a:t>
            </a:r>
            <a:r>
              <a:rPr sz="1500" dirty="0">
                <a:latin typeface="Calibri"/>
                <a:cs typeface="Calibri"/>
              </a:rPr>
              <a:t> all the </a:t>
            </a:r>
            <a:r>
              <a:rPr sz="1500" spc="-5" dirty="0">
                <a:latin typeface="Calibri"/>
                <a:cs typeface="Calibri"/>
              </a:rPr>
              <a:t>Launch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Sites.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 numbers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on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5" dirty="0">
                <a:latin typeface="Calibri"/>
                <a:cs typeface="Calibri"/>
              </a:rPr>
              <a:t>site </a:t>
            </a:r>
            <a:r>
              <a:rPr sz="1500" dirty="0">
                <a:latin typeface="Calibri"/>
                <a:cs typeface="Calibri"/>
              </a:rPr>
              <a:t>depict 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total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number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 successful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failed</a:t>
            </a:r>
            <a:r>
              <a:rPr sz="1500" dirty="0">
                <a:latin typeface="Calibri"/>
                <a:cs typeface="Calibri"/>
              </a:rPr>
              <a:t> launches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-"/>
            </a:pPr>
            <a:endParaRPr sz="1600">
              <a:latin typeface="Calibri"/>
              <a:cs typeface="Calibri"/>
            </a:endParaRPr>
          </a:p>
          <a:p>
            <a:pPr marL="114300" indent="-102235">
              <a:lnSpc>
                <a:spcPct val="100000"/>
              </a:lnSpc>
              <a:buChar char="-"/>
              <a:tabLst>
                <a:tab pos="114935" algn="l"/>
              </a:tabLst>
            </a:pPr>
            <a:r>
              <a:rPr sz="1500" spc="-10" dirty="0">
                <a:latin typeface="Calibri"/>
                <a:cs typeface="Calibri"/>
              </a:rPr>
              <a:t>By </a:t>
            </a:r>
            <a:r>
              <a:rPr sz="1500" dirty="0">
                <a:latin typeface="Calibri"/>
                <a:cs typeface="Calibri"/>
              </a:rPr>
              <a:t>looking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5" dirty="0">
                <a:latin typeface="Calibri"/>
                <a:cs typeface="Calibri"/>
              </a:rPr>
              <a:t>site </a:t>
            </a:r>
            <a:r>
              <a:rPr sz="1500" dirty="0">
                <a:latin typeface="Calibri"/>
                <a:cs typeface="Calibri"/>
              </a:rPr>
              <a:t>map,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KSC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LC-39A Launch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Site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has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greatest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number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 successful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103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145" dirty="0"/>
              <a:t>Outcomes</a:t>
            </a:r>
            <a:r>
              <a:rPr spc="125" dirty="0"/>
              <a:t> </a:t>
            </a:r>
            <a:r>
              <a:rPr spc="-70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99616"/>
            <a:ext cx="9745980" cy="31912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1752" y="2308351"/>
            <a:ext cx="4145279" cy="145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80000"/>
              </a:lnSpc>
              <a:spcBef>
                <a:spcPts val="1405"/>
              </a:spcBef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17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7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tics 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0271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60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1924811"/>
            <a:ext cx="4885944" cy="4056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4773879"/>
            <a:ext cx="771779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endParaRPr sz="22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485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254" dirty="0"/>
              <a:t>Success</a:t>
            </a:r>
            <a:r>
              <a:rPr spc="170" dirty="0"/>
              <a:t> </a:t>
            </a:r>
            <a:r>
              <a:rPr spc="-140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35" dirty="0"/>
              <a:t> </a:t>
            </a:r>
            <a:r>
              <a:rPr spc="-25" dirty="0"/>
              <a:t>All</a:t>
            </a:r>
            <a:r>
              <a:rPr spc="125" dirty="0"/>
              <a:t> </a:t>
            </a:r>
            <a:r>
              <a:rPr spc="-15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272" y="1397508"/>
            <a:ext cx="5462016" cy="30007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362" y="1465858"/>
            <a:ext cx="9876155" cy="441388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90000"/>
              </a:lnSpc>
              <a:spcBef>
                <a:spcPts val="1405"/>
              </a:spcBef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travel.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offers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$62M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0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answers.</a:t>
            </a:r>
            <a:endParaRPr sz="2200">
              <a:latin typeface="Microsoft Sans Serif"/>
              <a:cs typeface="Microsoft Sans Serif"/>
            </a:endParaRPr>
          </a:p>
          <a:p>
            <a:pPr marL="1109345" lvl="1" indent="-183515">
              <a:lnSpc>
                <a:spcPts val="2510"/>
              </a:lnSpc>
              <a:spcBef>
                <a:spcPts val="1140"/>
              </a:spcBef>
              <a:buChar char="•"/>
              <a:tabLst>
                <a:tab pos="110998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1109345" lvl="1" indent="-183515">
              <a:lnSpc>
                <a:spcPct val="100000"/>
              </a:lnSpc>
              <a:spcBef>
                <a:spcPts val="1140"/>
              </a:spcBef>
              <a:buChar char="•"/>
              <a:tabLst>
                <a:tab pos="110998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120" y="4832426"/>
            <a:ext cx="7720330" cy="815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2406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-	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18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ighe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120" y="5919622"/>
            <a:ext cx="7036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-	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35" dirty="0">
                <a:solidFill>
                  <a:srgbClr val="292929"/>
                </a:solidFill>
                <a:latin typeface="SimSun"/>
                <a:cs typeface="SimSun"/>
              </a:rPr>
              <a:t>，</a:t>
            </a:r>
            <a:r>
              <a:rPr sz="1800" spc="-380" dirty="0">
                <a:solidFill>
                  <a:srgbClr val="292929"/>
                </a:solidFill>
                <a:latin typeface="SimSun"/>
                <a:cs typeface="SimSun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4246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35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80" dirty="0"/>
              <a:t>Highest</a:t>
            </a:r>
            <a:r>
              <a:rPr spc="14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4" dirty="0"/>
              <a:t>Success</a:t>
            </a:r>
            <a:r>
              <a:rPr spc="170" dirty="0"/>
              <a:t> </a:t>
            </a:r>
            <a:r>
              <a:rPr spc="-125" dirty="0"/>
              <a:t>Ratio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795" y="1379219"/>
            <a:ext cx="4954524" cy="32400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261" y="4476750"/>
            <a:ext cx="951166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</a:t>
            </a:r>
            <a:endParaRPr sz="22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63" y="1380744"/>
            <a:ext cx="9456420" cy="29093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445" y="1724024"/>
            <a:ext cx="50603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5080" indent="-227965" algn="r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endParaRPr sz="2200">
              <a:latin typeface="Microsoft Sans Serif"/>
              <a:cs typeface="Microsoft Sans Serif"/>
            </a:endParaRPr>
          </a:p>
          <a:p>
            <a:pPr marR="22225" algn="r">
              <a:lnSpc>
                <a:spcPct val="100000"/>
              </a:lnSpc>
            </a:pP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72" y="2654807"/>
            <a:ext cx="4649724" cy="33497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11570" y="1724024"/>
            <a:ext cx="4264025" cy="242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  <a:p>
            <a:pPr marL="241300" marR="224790" indent="-228600">
              <a:lnSpc>
                <a:spcPct val="100000"/>
              </a:lnSpc>
              <a:spcBef>
                <a:spcPts val="143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endParaRPr sz="1800">
              <a:latin typeface="Microsoft Sans Serif"/>
              <a:cs typeface="Microsoft Sans Serif"/>
            </a:endParaRPr>
          </a:p>
          <a:p>
            <a:pPr marL="241300" marR="55880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Decision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8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43</a:t>
            </a:fld>
            <a:endParaRPr spc="7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840" y="3779520"/>
            <a:ext cx="3429000" cy="2647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259584"/>
            <a:ext cx="10382885" cy="249364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explanation</a:t>
            </a:r>
            <a:endParaRPr sz="22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18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800">
              <a:latin typeface="Microsoft Sans Serif"/>
              <a:cs typeface="Microsoft Sans Serif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50"/>
              </a:lnSpc>
              <a:spcBef>
                <a:spcPts val="80"/>
              </a:spcBef>
              <a:buFont typeface="Arial MT"/>
              <a:buChar char="•"/>
              <a:tabLst>
                <a:tab pos="15621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is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16.5%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6236"/>
            <a:ext cx="10408920" cy="398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endParaRPr sz="1900">
              <a:latin typeface="Microsoft Sans Serif"/>
              <a:cs typeface="Microsoft Sans Serif"/>
            </a:endParaRPr>
          </a:p>
          <a:p>
            <a:pPr marL="163195" indent="-15113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</a:t>
            </a:r>
            <a:endParaRPr sz="1900">
              <a:latin typeface="Microsoft Sans Serif"/>
              <a:cs typeface="Microsoft Sans Serif"/>
            </a:endParaRPr>
          </a:p>
          <a:p>
            <a:pPr marL="12700" marR="147320">
              <a:lnSpc>
                <a:spcPts val="2270"/>
              </a:lnSpc>
              <a:spcBef>
                <a:spcPts val="147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endParaRPr sz="1900">
              <a:latin typeface="Microsoft Sans Serif"/>
              <a:cs typeface="Microsoft Sans Serif"/>
            </a:endParaRPr>
          </a:p>
          <a:p>
            <a:pPr marL="163195" indent="-151130">
              <a:lnSpc>
                <a:spcPts val="2275"/>
              </a:lnSpc>
              <a:spcBef>
                <a:spcPts val="134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SLC-40’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ts val="2275"/>
              </a:lnSpc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900">
              <a:latin typeface="Microsoft Sans Serif"/>
              <a:cs typeface="Microsoft Sans Serif"/>
            </a:endParaRPr>
          </a:p>
          <a:p>
            <a:pPr marL="163195" indent="-15113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1900">
              <a:latin typeface="Microsoft Sans Serif"/>
              <a:cs typeface="Microsoft Sans Serif"/>
            </a:endParaRPr>
          </a:p>
          <a:p>
            <a:pPr marL="163195" indent="-15113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&amp;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1900">
              <a:latin typeface="Microsoft Sans Serif"/>
              <a:cs typeface="Microsoft Sans Serif"/>
            </a:endParaRPr>
          </a:p>
          <a:p>
            <a:pPr marL="12700" marR="125095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16383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6170"/>
            <a:ext cx="9497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1062888"/>
            <a:ext cx="10454640" cy="51003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26745" lvl="1" indent="-157480">
              <a:lnSpc>
                <a:spcPct val="100000"/>
              </a:lnSpc>
              <a:spcBef>
                <a:spcPts val="520"/>
              </a:spcBef>
              <a:buChar char="•"/>
              <a:tabLst>
                <a:tab pos="627380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26745" lvl="1" indent="-157480">
              <a:lnSpc>
                <a:spcPct val="100000"/>
              </a:lnSpc>
              <a:spcBef>
                <a:spcPts val="505"/>
              </a:spcBef>
              <a:buChar char="•"/>
              <a:tabLst>
                <a:tab pos="627380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192385" cy="1544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(https://api.spacexdata.com/v4/rockets/)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techniques.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92929"/>
              </a:buClr>
              <a:buFont typeface="Arial MT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3429000"/>
            <a:ext cx="10247376" cy="25968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10426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66" y="3870197"/>
            <a:ext cx="10349230" cy="19896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lang="en-US" sz="2200" spc="-2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200" spc="-2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lang="en-IN" sz="2000" dirty="0">
                <a:latin typeface="Microsoft Sans Serif"/>
                <a:cs typeface="Microsoft Sans Serif"/>
                <a:hlinkClick r:id="rId2"/>
              </a:rPr>
              <a:t>https://github.com/sejal3009/IBM-Data-Science-Professional-Certificate/blob/main/Applied%20Data%20Science%20Capstone/week%201/jupyter-labs-spacex-data-collection-api-solution.ipynb</a:t>
            </a:r>
            <a:endParaRPr lang="en-IN"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0" dirty="0"/>
              <a:t> </a:t>
            </a:r>
            <a:r>
              <a:rPr spc="760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547" y="2336292"/>
            <a:ext cx="11669268" cy="6995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8463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3862197"/>
            <a:ext cx="8959850" cy="1879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lang="en-IN" sz="19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https://github.com/sejal3009/IBM-Data-Science-Professional-Certificate/blob/main/Applied%20Data%20Science%20Capstone/week%201/jupyter-labs-webscraping%20solution.ipynb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804" y="2208276"/>
            <a:ext cx="11381232" cy="6202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2945</Words>
  <Application>Microsoft Office PowerPoint</Application>
  <PresentationFormat>Widescreen</PresentationFormat>
  <Paragraphs>308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SimSun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Launch Outcomes by Site</vt:lpstr>
      <vt:lpstr>Logistics and Safety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SEJAL PATHAK</cp:lastModifiedBy>
  <cp:revision>1</cp:revision>
  <dcterms:created xsi:type="dcterms:W3CDTF">2022-08-01T06:43:35Z</dcterms:created>
  <dcterms:modified xsi:type="dcterms:W3CDTF">2022-08-01T07:26:14Z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2022-08-01T00:00:00Z</vt:filetime>
  </property>
</Properties>
</file>